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62" r:id="rId3"/>
    <p:sldId id="289" r:id="rId4"/>
    <p:sldId id="290" r:id="rId5"/>
    <p:sldId id="291" r:id="rId6"/>
    <p:sldId id="309" r:id="rId7"/>
    <p:sldId id="310" r:id="rId8"/>
    <p:sldId id="292" r:id="rId9"/>
    <p:sldId id="313" r:id="rId10"/>
    <p:sldId id="274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18E8"/>
    <a:srgbClr val="5C5BF8"/>
    <a:srgbClr val="DEE0F9"/>
    <a:srgbClr val="0300F9"/>
    <a:srgbClr val="F0F1FE"/>
    <a:srgbClr val="0C0C88"/>
    <a:srgbClr val="6A6AFD"/>
    <a:srgbClr val="6363F5"/>
    <a:srgbClr val="1F1FC9"/>
    <a:srgbClr val="403F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77"/>
    <p:restoredTop sz="94596"/>
  </p:normalViewPr>
  <p:slideViewPr>
    <p:cSldViewPr snapToGrid="0" snapToObjects="1">
      <p:cViewPr varScale="1">
        <p:scale>
          <a:sx n="120" d="100"/>
          <a:sy n="120" d="100"/>
        </p:scale>
        <p:origin x="200" y="888"/>
      </p:cViewPr>
      <p:guideLst>
        <p:guide orient="horz"/>
        <p:guide pos="7716"/>
        <p:guide orient="horz" pos="4331"/>
        <p:guide orient="horz" pos="1684"/>
        <p:guide orient="horz" pos="618"/>
        <p:guide orient="horz" pos="346"/>
        <p:guide orient="horz" pos="4111"/>
        <p:guide pos="619"/>
        <p:guide pos="38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9" d="100"/>
          <a:sy n="129" d="100"/>
        </p:scale>
        <p:origin x="402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94AFC0-EEF9-8D48-9409-ED29905CCA5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8F34B-23BE-8749-B2B6-B7D8D7D7CE7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1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20-08-18 下午2.14.25"/>
          <p:cNvPicPr>
            <a:picLocks noChangeAspect="1"/>
          </p:cNvPicPr>
          <p:nvPr userDrawn="1"/>
        </p:nvPicPr>
        <p:blipFill>
          <a:blip r:embed="rId15"/>
          <a:srcRect t="-2256" b="35830"/>
          <a:stretch>
            <a:fillRect/>
          </a:stretch>
        </p:blipFill>
        <p:spPr>
          <a:xfrm>
            <a:off x="-5715" y="6396355"/>
            <a:ext cx="12204065" cy="4673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image" Target="../media/image10.jpeg"/><Relationship Id="rId7" Type="http://schemas.openxmlformats.org/officeDocument/2006/relationships/image" Target="../media/image9.jpeg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hyperlink" Target="https://www.sohu.com/a/406782693_120169274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 txBox="1"/>
          <p:nvPr/>
        </p:nvSpPr>
        <p:spPr>
          <a:xfrm>
            <a:off x="4773128" y="1194306"/>
            <a:ext cx="4898155" cy="68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3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王荣胜</a:t>
            </a:r>
            <a:endParaRPr lang="zh-CN" altLang="en-US" sz="3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59790" y="1194435"/>
            <a:ext cx="3033395" cy="4048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4773128" y="1905733"/>
            <a:ext cx="369570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计算机学院实验</a:t>
            </a:r>
            <a:r>
              <a:rPr lang="en-US" altLang="zh-CN" sz="28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1801</a:t>
            </a:r>
            <a:r>
              <a:rPr lang="zh-CN" altLang="en-US" sz="28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班</a:t>
            </a:r>
            <a:endParaRPr lang="zh-CN" altLang="en-US" sz="28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38972" y="443976"/>
            <a:ext cx="1953027" cy="545440"/>
          </a:xfrm>
          <a:prstGeom prst="rect">
            <a:avLst/>
          </a:prstGeom>
        </p:spPr>
      </p:pic>
      <p:pic>
        <p:nvPicPr>
          <p:cNvPr id="2" name="图片 1" descr="QQ图片202110312106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550" y="1513840"/>
            <a:ext cx="2555875" cy="35794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73295" y="2767965"/>
            <a:ext cx="69037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AutoNum type="arabicPeriod"/>
            </a:pPr>
            <a:r>
              <a:rPr lang="zh-CN" altLang="en-US" sz="2000">
                <a:solidFill>
                  <a:srgbClr val="1918E8"/>
                </a:solidFill>
              </a:rPr>
              <a:t>百度飞桨技术开发者认证专家</a:t>
            </a:r>
            <a:r>
              <a:rPr lang="en-US" altLang="zh-CN" sz="2000">
                <a:solidFill>
                  <a:srgbClr val="1918E8"/>
                </a:solidFill>
              </a:rPr>
              <a:t>-PPDE</a:t>
            </a:r>
            <a:r>
              <a:rPr lang="zh-CN" altLang="en-US" sz="2000">
                <a:solidFill>
                  <a:srgbClr val="1918E8"/>
                </a:solidFill>
              </a:rPr>
              <a:t>（全国</a:t>
            </a:r>
            <a:r>
              <a:rPr lang="en-US" altLang="zh-CN" sz="2000">
                <a:solidFill>
                  <a:srgbClr val="1918E8"/>
                </a:solidFill>
              </a:rPr>
              <a:t>1/180</a:t>
            </a:r>
            <a:r>
              <a:rPr lang="zh-CN" altLang="en-US" sz="2000">
                <a:solidFill>
                  <a:srgbClr val="1918E8"/>
                </a:solidFill>
              </a:rPr>
              <a:t>）</a:t>
            </a:r>
            <a:endParaRPr lang="zh-CN" altLang="en-US" sz="2000">
              <a:solidFill>
                <a:srgbClr val="1918E8"/>
              </a:solidFill>
            </a:endParaRPr>
          </a:p>
          <a:p>
            <a:pPr marL="342900" indent="-342900">
              <a:buAutoNum type="arabicPeriod"/>
            </a:pPr>
            <a:r>
              <a:rPr lang="en-US" altLang="zh-CN" sz="2000">
                <a:solidFill>
                  <a:srgbClr val="1918E8"/>
                </a:solidFill>
              </a:rPr>
              <a:t>2021</a:t>
            </a:r>
            <a:r>
              <a:rPr lang="zh-CN" altLang="en-US" sz="2000">
                <a:solidFill>
                  <a:srgbClr val="1918E8"/>
                </a:solidFill>
              </a:rPr>
              <a:t>百度人工智能创意赛创意组全国</a:t>
            </a:r>
            <a:r>
              <a:rPr lang="zh-CN" altLang="en-US" sz="2000">
                <a:solidFill>
                  <a:srgbClr val="1918E8"/>
                </a:solidFill>
              </a:rPr>
              <a:t>总决赛二等奖</a:t>
            </a:r>
            <a:r>
              <a:rPr lang="en-US" altLang="zh-CN" sz="2000">
                <a:solidFill>
                  <a:srgbClr val="1918E8"/>
                </a:solidFill>
              </a:rPr>
              <a:t>-C4</a:t>
            </a:r>
            <a:r>
              <a:rPr lang="zh-CN" altLang="en-US" sz="2000">
                <a:solidFill>
                  <a:srgbClr val="1918E8"/>
                </a:solidFill>
              </a:rPr>
              <a:t>赛</a:t>
            </a:r>
            <a:endParaRPr lang="zh-CN" altLang="en-US" sz="2000">
              <a:solidFill>
                <a:srgbClr val="1918E8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sz="2000">
                <a:solidFill>
                  <a:srgbClr val="1918E8"/>
                </a:solidFill>
              </a:rPr>
              <a:t>参加百度飞桨开发者说</a:t>
            </a:r>
            <a:r>
              <a:rPr lang="en-US" altLang="zh-CN" sz="2000">
                <a:solidFill>
                  <a:srgbClr val="1918E8"/>
                </a:solidFill>
              </a:rPr>
              <a:t> / AI</a:t>
            </a:r>
            <a:r>
              <a:rPr lang="zh-CN" altLang="en-US" sz="2000">
                <a:solidFill>
                  <a:srgbClr val="1918E8"/>
                </a:solidFill>
              </a:rPr>
              <a:t>达人创造营课程讲师</a:t>
            </a:r>
            <a:endParaRPr lang="zh-CN" altLang="en-US" sz="2000">
              <a:solidFill>
                <a:srgbClr val="1918E8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sz="2000">
                <a:solidFill>
                  <a:srgbClr val="1918E8"/>
                </a:solidFill>
              </a:rPr>
              <a:t>受邀参加</a:t>
            </a:r>
            <a:r>
              <a:rPr lang="en-US" altLang="zh-CN" sz="2000">
                <a:solidFill>
                  <a:srgbClr val="1918E8"/>
                </a:solidFill>
              </a:rPr>
              <a:t>2021</a:t>
            </a:r>
            <a:r>
              <a:rPr lang="zh-CN" altLang="en-US" sz="2000">
                <a:solidFill>
                  <a:srgbClr val="1918E8"/>
                </a:solidFill>
              </a:rPr>
              <a:t>百度开发者峰会市集</a:t>
            </a:r>
            <a:r>
              <a:rPr lang="en-US" altLang="zh-CN" sz="2000">
                <a:solidFill>
                  <a:srgbClr val="1918E8"/>
                </a:solidFill>
              </a:rPr>
              <a:t>-WAVE SUMMI.+2021</a:t>
            </a:r>
            <a:endParaRPr lang="en-US" altLang="zh-CN" sz="2000">
              <a:solidFill>
                <a:srgbClr val="1918E8"/>
              </a:solidFill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1626870" y="120650"/>
            <a:ext cx="2027555" cy="8686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个人介绍</a:t>
            </a:r>
            <a:endParaRPr lang="zh-CN" alt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08" y="354111"/>
            <a:ext cx="1292665" cy="6348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96010" y="5354320"/>
            <a:ext cx="255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Email</a:t>
            </a:r>
            <a:r>
              <a:rPr lang="zh-CN" altLang="en-US"/>
              <a:t>：</a:t>
            </a:r>
            <a:r>
              <a:rPr lang="en-US" altLang="zh-CN"/>
              <a:t>wrs6@88.</a:t>
            </a:r>
            <a:r>
              <a:rPr lang="en-US" altLang="zh-CN"/>
              <a:t>com</a:t>
            </a:r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38972" y="443976"/>
            <a:ext cx="1953027" cy="545440"/>
          </a:xfrm>
          <a:prstGeom prst="rect">
            <a:avLst/>
          </a:prstGeom>
        </p:spPr>
      </p:pic>
      <p:sp>
        <p:nvSpPr>
          <p:cNvPr id="4" name="Title 1"/>
          <p:cNvSpPr txBox="1"/>
          <p:nvPr/>
        </p:nvSpPr>
        <p:spPr>
          <a:xfrm>
            <a:off x="1626870" y="120650"/>
            <a:ext cx="2027555" cy="8686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个人介绍</a:t>
            </a:r>
            <a:endParaRPr lang="zh-CN" alt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08" y="354111"/>
            <a:ext cx="1292665" cy="634832"/>
          </a:xfrm>
          <a:prstGeom prst="rect">
            <a:avLst/>
          </a:prstGeom>
        </p:spPr>
      </p:pic>
      <p:pic>
        <p:nvPicPr>
          <p:cNvPr id="5" name="图片 4" descr="QQ图片202201141921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25" y="1176655"/>
            <a:ext cx="6858000" cy="5143500"/>
          </a:xfrm>
          <a:prstGeom prst="rect">
            <a:avLst/>
          </a:prstGeom>
        </p:spPr>
      </p:pic>
      <p:pic>
        <p:nvPicPr>
          <p:cNvPr id="6" name="图片 5" descr="QQ图片202201141921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119505"/>
            <a:ext cx="6935470" cy="5201920"/>
          </a:xfrm>
          <a:prstGeom prst="rect">
            <a:avLst/>
          </a:prstGeom>
        </p:spPr>
      </p:pic>
      <p:pic>
        <p:nvPicPr>
          <p:cNvPr id="8" name="图片 7" descr="IMG_5565(20220114-19205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4810" y="883285"/>
            <a:ext cx="3258185" cy="5436870"/>
          </a:xfrm>
          <a:prstGeom prst="rect">
            <a:avLst/>
          </a:prstGeom>
        </p:spPr>
      </p:pic>
      <p:pic>
        <p:nvPicPr>
          <p:cNvPr id="9" name="图片 8" descr="IMG_5566(20220114-192426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575" y="1111250"/>
            <a:ext cx="3143885" cy="5218430"/>
          </a:xfrm>
          <a:prstGeom prst="rect">
            <a:avLst/>
          </a:prstGeom>
        </p:spPr>
      </p:pic>
      <p:pic>
        <p:nvPicPr>
          <p:cNvPr id="10" name="图片 9" descr="IMG_5564(20220114-192022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6355" y="1074420"/>
            <a:ext cx="2976245" cy="5292090"/>
          </a:xfrm>
          <a:prstGeom prst="rect">
            <a:avLst/>
          </a:prstGeom>
        </p:spPr>
      </p:pic>
      <p:pic>
        <p:nvPicPr>
          <p:cNvPr id="13" name="图片 12" descr="IMG_5567(20220114-192504)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4190" y="1193165"/>
            <a:ext cx="6386195" cy="5136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38972" y="443976"/>
            <a:ext cx="1953027" cy="545440"/>
          </a:xfrm>
          <a:prstGeom prst="rect">
            <a:avLst/>
          </a:prstGeom>
        </p:spPr>
      </p:pic>
      <p:sp>
        <p:nvSpPr>
          <p:cNvPr id="4" name="Title 1"/>
          <p:cNvSpPr txBox="1"/>
          <p:nvPr/>
        </p:nvSpPr>
        <p:spPr>
          <a:xfrm>
            <a:off x="1626870" y="120650"/>
            <a:ext cx="5017135" cy="8686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飞桨平台</a:t>
            </a: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08" y="354111"/>
            <a:ext cx="1292665" cy="6348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855" y="1706880"/>
            <a:ext cx="4175760" cy="34442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38972" y="443976"/>
            <a:ext cx="1953027" cy="545440"/>
          </a:xfrm>
          <a:prstGeom prst="rect">
            <a:avLst/>
          </a:prstGeom>
        </p:spPr>
      </p:pic>
      <p:sp>
        <p:nvSpPr>
          <p:cNvPr id="4" name="Title 1"/>
          <p:cNvSpPr txBox="1"/>
          <p:nvPr/>
        </p:nvSpPr>
        <p:spPr>
          <a:xfrm>
            <a:off x="1626870" y="120650"/>
            <a:ext cx="4650105" cy="8686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</a:t>
            </a: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创意赛</a:t>
            </a:r>
            <a:endParaRPr lang="zh-CN" alt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08" y="354111"/>
            <a:ext cx="1292665" cy="634832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378643" y="1054388"/>
            <a:ext cx="11434713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/>
              <a:t>	</a:t>
            </a:r>
            <a:r>
              <a:rPr lang="zh-CN" altLang="en-US" dirty="0"/>
              <a:t>“中国高校计算机大赛</a:t>
            </a:r>
            <a:r>
              <a:rPr lang="en-US" altLang="zh-CN" dirty="0"/>
              <a:t>-</a:t>
            </a:r>
            <a:r>
              <a:rPr lang="zh-CN" altLang="en-US" dirty="0"/>
              <a:t>人工智能创意赛” 目前已列入中国高等教育学会“全国普通高校大学生竞赛排行榜”竞赛项目，作为目前面向高校群体规格最高、覆盖最广的</a:t>
            </a:r>
            <a:r>
              <a:rPr lang="zh-CN" altLang="en-US" dirty="0">
                <a:solidFill>
                  <a:srgbClr val="FF0000"/>
                </a:solidFill>
              </a:rPr>
              <a:t>国字头高校</a:t>
            </a:r>
            <a:r>
              <a:rPr lang="en-US" altLang="zh-CN" dirty="0">
                <a:solidFill>
                  <a:srgbClr val="FF0000"/>
                </a:solidFill>
              </a:rPr>
              <a:t>AI</a:t>
            </a:r>
            <a:r>
              <a:rPr lang="zh-CN" altLang="en-US" dirty="0">
                <a:solidFill>
                  <a:srgbClr val="FF0000"/>
                </a:solidFill>
              </a:rPr>
              <a:t>竞赛</a:t>
            </a:r>
            <a:r>
              <a:rPr lang="zh-CN" altLang="en-US" dirty="0"/>
              <a:t>，由教育部高等学校计算机教指委、教育部软件工程教指委、教育部大学计算机课程教指委、全国高等学校计算机教育研究会于</a:t>
            </a:r>
            <a:r>
              <a:rPr lang="en-US" altLang="zh-CN" dirty="0"/>
              <a:t>2018</a:t>
            </a:r>
            <a:r>
              <a:rPr lang="zh-CN" altLang="en-US" dirty="0"/>
              <a:t>年联合创办，今年继续由全国高等学校计算机教育研究会主办，浙江大学、百度公司联合承办。竞赛旨在提升学生人工智能创新实践应用能力，培养团队合作精神，推动“</a:t>
            </a:r>
            <a:r>
              <a:rPr lang="en-US" altLang="zh-CN" dirty="0">
                <a:solidFill>
                  <a:srgbClr val="FF0000"/>
                </a:solidFill>
              </a:rPr>
              <a:t>AI+X</a:t>
            </a:r>
            <a:r>
              <a:rPr lang="en-US" altLang="zh-CN" dirty="0"/>
              <a:t>”</a:t>
            </a:r>
            <a:r>
              <a:rPr lang="zh-CN" altLang="en-US" dirty="0"/>
              <a:t>知识体系下的人才培养。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报名要求：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参赛团队学生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需在同一学校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，可跨专业、跨年级，可单人参赛或自由组队，每队人数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不超过 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3 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人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，每支参赛队伍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须有一名指导教师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，且指导教师必须为参赛队伍所属高校在职正式职工。</a:t>
            </a:r>
            <a:endParaRPr lang="en-US" altLang="zh-CN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竞赛分为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赋能组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与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创新组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两个赛道，选手可根据自身兴趣及技术能力基础选择其一，竞赛采用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开放命题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，让创意自由发挥，不惧专业门坎。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大赛为选手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指导教师准备了丰厚的竞赛奖励，奖金池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50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万元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证书，同时，为大家准备了参与百度组织的重大峰会、培训交流机会，百度校园招聘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实习生招聘绿色通道机会，以及优秀项目的投资孵化落地支持。</a:t>
            </a:r>
            <a:endParaRPr lang="en-US" altLang="zh-CN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每支队伍仅有一次队员与指导教师的信息更新机会。</a:t>
            </a:r>
            <a:endParaRPr lang="en-US" altLang="zh-CN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</a:rPr>
              <a:t>比赛时间在当年的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5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</a:rPr>
              <a:t>月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</a:rPr>
              <a:t>末或者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6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</a:rPr>
              <a:t>月初启动</a:t>
            </a:r>
            <a:r>
              <a:rPr lang="zh-CN" altLang="en-US" dirty="0">
                <a:latin typeface="Arial" panose="020B0604020202020204" pitchFamily="34" charset="0"/>
              </a:rPr>
              <a:t>。</a:t>
            </a:r>
            <a:endParaRPr lang="zh-CN" altLang="en-US" dirty="0"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b="0" i="0" dirty="0">
                <a:effectLst/>
                <a:latin typeface="Arial" panose="020B0604020202020204" pitchFamily="34" charset="0"/>
              </a:rPr>
              <a:t>比赛过程：初赛（提交创意文档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/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初代产品视频）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-&gt;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复赛（开发文档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+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代码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+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视频）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-&gt;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决赛（演讲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+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演示）</a:t>
            </a:r>
            <a:endParaRPr lang="en-US" altLang="zh-CN" b="0" i="0" dirty="0">
              <a:effectLst/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</a:rPr>
              <a:t>官方比赛网站：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http://aicontest.baidu.com/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38972" y="443976"/>
            <a:ext cx="1953027" cy="545440"/>
          </a:xfrm>
          <a:prstGeom prst="rect">
            <a:avLst/>
          </a:prstGeom>
        </p:spPr>
      </p:pic>
      <p:sp>
        <p:nvSpPr>
          <p:cNvPr id="4" name="Title 1"/>
          <p:cNvSpPr txBox="1"/>
          <p:nvPr/>
        </p:nvSpPr>
        <p:spPr>
          <a:xfrm>
            <a:off x="1626870" y="120650"/>
            <a:ext cx="4650105" cy="8686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</a:t>
            </a: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创意赛</a:t>
            </a:r>
            <a:endParaRPr lang="zh-CN" alt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08" y="354111"/>
            <a:ext cx="1292665" cy="63483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79278" y="1108998"/>
            <a:ext cx="114347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</a:rPr>
              <a:t>赛题选择：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zh-CN" altLang="en-US" sz="1800" dirty="0">
                <a:latin typeface="Times New Roman" panose="02020603050405020304" pitchFamily="18" charset="0"/>
              </a:rPr>
              <a:t>参赛作品须围绕人工智能核心技术，探索有具体落地场景的技术应用创意方案，如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人工智能技术在工业、农业、医疗、文化、教育、金融、交通、公共安全、日常生活、公益等行业领域的应用探索</a:t>
            </a:r>
            <a:r>
              <a:rPr lang="zh-CN" altLang="en-US" sz="1800" dirty="0">
                <a:latin typeface="Times New Roman" panose="02020603050405020304" pitchFamily="18" charset="0"/>
              </a:rPr>
              <a:t>。</a:t>
            </a:r>
            <a:endParaRPr lang="en-US" altLang="zh-CN" sz="1800" dirty="0">
              <a:latin typeface="Times New Roman" panose="02020603050405020304" pitchFamily="18" charset="0"/>
            </a:endParaRPr>
          </a:p>
          <a:p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赛道选择：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38" y="3072874"/>
            <a:ext cx="11286198" cy="200423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38972" y="443976"/>
            <a:ext cx="1953027" cy="545440"/>
          </a:xfrm>
          <a:prstGeom prst="rect">
            <a:avLst/>
          </a:prstGeom>
        </p:spPr>
      </p:pic>
      <p:sp>
        <p:nvSpPr>
          <p:cNvPr id="4" name="Title 1"/>
          <p:cNvSpPr txBox="1"/>
          <p:nvPr/>
        </p:nvSpPr>
        <p:spPr>
          <a:xfrm>
            <a:off x="1626870" y="120650"/>
            <a:ext cx="4650105" cy="8686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</a:t>
            </a: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创意赛</a:t>
            </a:r>
            <a:endParaRPr lang="zh-CN" alt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08" y="354111"/>
            <a:ext cx="1292665" cy="63483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86435" y="1751965"/>
            <a:ext cx="818007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/>
              <a:t>2020</a:t>
            </a:r>
            <a:r>
              <a:rPr lang="zh-CN" altLang="en-US" dirty="0"/>
              <a:t>年初赛晋级名单（包含项目名称）：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https://www.sohu.com/a/406782693_120169274</a:t>
            </a:r>
            <a:endParaRPr lang="en-US" altLang="zh-CN" dirty="0"/>
          </a:p>
          <a:p>
            <a:endParaRPr lang="zh-CN" altLang="en-US" dirty="0"/>
          </a:p>
          <a:p>
            <a:r>
              <a:rPr lang="en-US" altLang="zh-CN" dirty="0"/>
              <a:t>2021</a:t>
            </a:r>
            <a:r>
              <a:rPr lang="zh-CN" altLang="en-US" dirty="0"/>
              <a:t>年全国总决赛</a:t>
            </a:r>
            <a:r>
              <a:rPr lang="zh-CN" altLang="en-US" dirty="0"/>
              <a:t>排名：</a:t>
            </a:r>
            <a:endParaRPr lang="zh-CN" altLang="en-US" dirty="0"/>
          </a:p>
          <a:p>
            <a:r>
              <a:rPr lang="zh-CN" altLang="en-US" dirty="0"/>
              <a:t>http://c4ai.importos.com/C4AI_Race/File/2021C4-AI%E5%A4%A7%E8%B5%9B%E6%80%BB%E5%86%B3%E8%B5%9B%E8%8E%B7%E5%A5%96%E5%90%8D%E5%8D%95%E5%85%AC%E7%A4%BA.pdf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38972" y="443976"/>
            <a:ext cx="1953027" cy="545440"/>
          </a:xfrm>
          <a:prstGeom prst="rect">
            <a:avLst/>
          </a:prstGeom>
        </p:spPr>
      </p:pic>
      <p:sp>
        <p:nvSpPr>
          <p:cNvPr id="4" name="Title 1"/>
          <p:cNvSpPr txBox="1"/>
          <p:nvPr/>
        </p:nvSpPr>
        <p:spPr>
          <a:xfrm>
            <a:off x="1626870" y="120650"/>
            <a:ext cx="5514975" cy="8686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飞桨技术专家认证</a:t>
            </a:r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-PPDE</a:t>
            </a:r>
            <a:endParaRPr lang="en-US" altLang="zh-CN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08" y="354111"/>
            <a:ext cx="1292665" cy="63483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33450" y="5975985"/>
            <a:ext cx="9217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https://www.paddlepaddle.org.cn/ppde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" y="979170"/>
            <a:ext cx="8958580" cy="49968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056495" y="1228725"/>
            <a:ext cx="192151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提交</a:t>
            </a:r>
            <a:r>
              <a:rPr lang="en-US" altLang="zh-CN"/>
              <a:t>-&gt;</a:t>
            </a:r>
            <a:r>
              <a:rPr lang="zh-CN" altLang="en-US"/>
              <a:t>初审通过</a:t>
            </a:r>
            <a:r>
              <a:rPr lang="en-US" altLang="zh-CN"/>
              <a:t>-&gt;</a:t>
            </a:r>
            <a:r>
              <a:rPr lang="zh-CN" altLang="en-US"/>
              <a:t>项目考察</a:t>
            </a:r>
            <a:r>
              <a:rPr lang="en-US" altLang="zh-CN"/>
              <a:t>-&gt;</a:t>
            </a:r>
            <a:r>
              <a:rPr lang="zh-CN" altLang="en-US"/>
              <a:t>考察通过</a:t>
            </a:r>
            <a:r>
              <a:rPr lang="en-US" altLang="zh-CN"/>
              <a:t>-&gt;</a:t>
            </a:r>
            <a:r>
              <a:rPr lang="zh-CN" altLang="en-US"/>
              <a:t>合格入选，不合格暂停审核</a:t>
            </a:r>
            <a:r>
              <a:rPr lang="en-US" altLang="zh-CN"/>
              <a:t>-&gt;</a:t>
            </a:r>
            <a:r>
              <a:rPr lang="zh-CN" altLang="en-US"/>
              <a:t>等待</a:t>
            </a:r>
            <a:r>
              <a:rPr lang="zh-CN" altLang="en-US"/>
              <a:t>发布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时间周期在</a:t>
            </a:r>
            <a:r>
              <a:rPr lang="en-US" altLang="zh-CN"/>
              <a:t>3-6</a:t>
            </a:r>
            <a:r>
              <a:rPr lang="zh-CN" altLang="en-US"/>
              <a:t>个月</a:t>
            </a:r>
            <a:r>
              <a:rPr lang="zh-CN" altLang="en-US"/>
              <a:t>之间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38972" y="443976"/>
            <a:ext cx="1953027" cy="545440"/>
          </a:xfrm>
          <a:prstGeom prst="rect">
            <a:avLst/>
          </a:prstGeom>
        </p:spPr>
      </p:pic>
      <p:sp>
        <p:nvSpPr>
          <p:cNvPr id="4" name="Title 1"/>
          <p:cNvSpPr txBox="1"/>
          <p:nvPr/>
        </p:nvSpPr>
        <p:spPr>
          <a:xfrm>
            <a:off x="1626870" y="120650"/>
            <a:ext cx="6152515" cy="8686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深度学习工程师认证考试</a:t>
            </a:r>
            <a:endParaRPr lang="zh-CN" alt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08" y="354111"/>
            <a:ext cx="1292665" cy="63483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86435" y="1751965"/>
            <a:ext cx="8180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dirty="0"/>
              <a:t>https://aistudio.baidu.com/aistudio/certification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49074" y="-74428"/>
            <a:ext cx="12577303" cy="708128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159723" y="2976002"/>
            <a:ext cx="29996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4400" b="1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谢谢观看</a:t>
            </a:r>
            <a:endParaRPr kumimoji="1" lang="en-US" altLang="en-US" sz="4400" b="1" dirty="0">
              <a:solidFill>
                <a:schemeClr val="bg1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20143" y="2677886"/>
            <a:ext cx="2198914" cy="21880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/>
              <a:t>二维码</a:t>
            </a:r>
            <a:endParaRPr kumimoji="1" lang="zh-CN" altLang="en-US" dirty="0"/>
          </a:p>
        </p:txBody>
      </p:sp>
      <p:pic>
        <p:nvPicPr>
          <p:cNvPr id="5" name="图片 4" descr="QQ图片202201191714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415" y="2677795"/>
            <a:ext cx="2265045" cy="2260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4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1276</Words>
  <Application>WPS 演示</Application>
  <PresentationFormat>宽屏</PresentationFormat>
  <Paragraphs>65</Paragraphs>
  <Slides>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1" baseType="lpstr">
      <vt:lpstr>Arial</vt:lpstr>
      <vt:lpstr>宋体</vt:lpstr>
      <vt:lpstr>Wingdings</vt:lpstr>
      <vt:lpstr>微软雅黑</vt:lpstr>
      <vt:lpstr>微软雅黑 Light</vt:lpstr>
      <vt:lpstr>Times New Roman</vt:lpstr>
      <vt:lpstr>Lantinghei SC Demibold</vt:lpstr>
      <vt:lpstr>等线</vt:lpstr>
      <vt:lpstr>Arial Unicode MS</vt:lpstr>
      <vt:lpstr>等线 Light</vt:lpstr>
      <vt:lpstr>Calibri</vt:lpstr>
      <vt:lpstr>4_自定义设计方案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Cas0279</dc:creator>
  <cp:lastModifiedBy>王荣胜</cp:lastModifiedBy>
  <cp:revision>456</cp:revision>
  <dcterms:created xsi:type="dcterms:W3CDTF">2021-07-28T06:13:00Z</dcterms:created>
  <dcterms:modified xsi:type="dcterms:W3CDTF">2022-01-19T09:37:49Z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2052-11.1.0.11294</vt:lpwstr>
  </property>
  <property fmtid="{D5CDD505-2E9C-101B-9397-08002B2CF9AE}" pid="3" name="ICV">
    <vt:lpwstr>23B18301F22249D699FD60561E9C3409</vt:lpwstr>
  </property>
</Properties>
</file>